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7" r:id="rId3"/>
    <p:sldId id="1018" r:id="rId4"/>
    <p:sldId id="1021" r:id="rId5"/>
    <p:sldId id="1020" r:id="rId6"/>
    <p:sldId id="1024" r:id="rId7"/>
    <p:sldId id="1022" r:id="rId8"/>
    <p:sldId id="1023" r:id="rId9"/>
    <p:sldId id="1026" r:id="rId10"/>
    <p:sldId id="1025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Andy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没成功，故作否定回答。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由图片可知，他们在打乒乓球（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play ping-pong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由图片可知，安德森先生骑车很吃力，故填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由图片可知，男孩不会打太极拳，故填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5&amp;6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图中男孩唱歌不好听，故填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且作否定回答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4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表示能力的用法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4725" y="1403212"/>
            <a:ext cx="2098908" cy="56107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sports are they playing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？他们在做什么运动？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they do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？他们能做什么？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ask and answer questions about sports abilities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如何询问及回答关于运动能力的问题？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57.jpg" descr="id:2147491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2075910"/>
            <a:ext cx="2880320" cy="228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30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539978"/>
          </a:xfrm>
          <a:solidFill>
            <a:srgbClr val="CCECFD"/>
          </a:solidFill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sz="1000" dirty="0"/>
          </a:p>
          <a:p>
            <a:endParaRPr lang="en-US" altLang="zh-CN" sz="1000" dirty="0" smtClean="0"/>
          </a:p>
          <a:p>
            <a:endParaRPr lang="en-US" altLang="zh-CN" sz="1000" dirty="0"/>
          </a:p>
          <a:p>
            <a:endParaRPr lang="en-US" altLang="zh-CN" sz="1000" dirty="0"/>
          </a:p>
          <a:p>
            <a:endParaRPr lang="zh-CN" altLang="en-US" dirty="0"/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005742"/>
              </p:ext>
            </p:extLst>
          </p:nvPr>
        </p:nvGraphicFramePr>
        <p:xfrm>
          <a:off x="415454" y="1460712"/>
          <a:ext cx="11377263" cy="4992624"/>
        </p:xfrm>
        <a:graphic>
          <a:graphicData uri="http://schemas.openxmlformats.org/drawingml/2006/table">
            <a:tbl>
              <a:tblPr firstRow="1" firstCol="1" bandRow="1"/>
              <a:tblGrid>
                <a:gridCol w="1226467">
                  <a:extLst>
                    <a:ext uri="{9D8B030D-6E8A-4147-A177-3AD203B41FA5}">
                      <a16:colId xmlns:a16="http://schemas.microsoft.com/office/drawing/2014/main" val="773503411"/>
                    </a:ext>
                  </a:extLst>
                </a:gridCol>
                <a:gridCol w="1077787">
                  <a:extLst>
                    <a:ext uri="{9D8B030D-6E8A-4147-A177-3AD203B41FA5}">
                      <a16:colId xmlns:a16="http://schemas.microsoft.com/office/drawing/2014/main" val="4065786548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1748784135"/>
                    </a:ext>
                  </a:extLst>
                </a:gridCol>
                <a:gridCol w="4176465">
                  <a:extLst>
                    <a:ext uri="{9D8B030D-6E8A-4147-A177-3AD203B41FA5}">
                      <a16:colId xmlns:a16="http://schemas.microsoft.com/office/drawing/2014/main" val="77365741"/>
                    </a:ext>
                  </a:extLst>
                </a:gridCol>
              </a:tblGrid>
              <a:tr h="18202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句式类型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661304"/>
                  </a:ext>
                </a:extLst>
              </a:tr>
              <a:tr h="182028"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陈述句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肯定句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Sophia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601806"/>
                  </a:ext>
                </a:extLst>
              </a:tr>
              <a:tr h="1820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否定句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094162"/>
                  </a:ext>
                </a:extLst>
              </a:tr>
              <a:tr h="70508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一般疑问句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肯定回答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否定回答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19" marR="841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Yes,I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19" marR="841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744422"/>
                  </a:ext>
                </a:extLst>
              </a:tr>
              <a:tr h="36405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特殊疑问句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特殊疑问词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8419" marR="841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8419" marR="841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769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105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954655"/>
          </a:xfrm>
          <a:solidFill>
            <a:srgbClr val="CCECFD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能；会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，可以表示能力。情态动词不能单独使用，后面要跟动词原形一起充当谓语，即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。它适用于主语是任何人称的句子，即没有人称和数的变化。它的常见句式类型详见上表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09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一、请根据常识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sailfish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 very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cheetah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white-tailed jackrabbit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in the sky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5982" y="878826"/>
            <a:ext cx="2344848" cy="6779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26854" y="2230000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26854" y="3482536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71070" y="4777988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can’t</a:t>
            </a:r>
            <a:endParaRPr lang="zh-CN" altLang="en-US" dirty="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27901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根据句意及常识可知，旗鱼游得很快，故填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34566" y="412263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根据句意及常识可知，猎豹能跑得很快，故填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53038" y="53478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根据句意及常识可知，白尾长耳大野兔不会飞，故填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53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 leopard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far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ostrich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3790950" y="845948"/>
            <a:ext cx="723275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can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5177" y="2284493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can’t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720977" y="3563780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can’t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683187" y="3563780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</a:t>
            </a:r>
            <a:endParaRPr lang="zh-CN" altLang="en-US" dirty="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16107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根据句意及常识可知，雪豹能跳得很远，故填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54310" y="28646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根据句意及常识可知，鸟不能游泳，故填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54310" y="41147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根据句意及常识可知，鸵鸟不会飞，但会跑，故填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00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二、你认识这些亚运会的运动图标吗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根据图标补全赛事转播内容。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 in this competition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这场比赛中的选手们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run/play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swim/jump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9.jpg" descr="id:21474914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32506" y="1556792"/>
            <a:ext cx="2351332" cy="1278833"/>
          </a:xfrm>
          <a:prstGeom prst="rect">
            <a:avLst/>
          </a:prstGeom>
        </p:spPr>
      </p:pic>
      <p:pic>
        <p:nvPicPr>
          <p:cNvPr id="4" name="qtf60.jpg" descr="id:21474914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80314" y="3088981"/>
            <a:ext cx="2412760" cy="11209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740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captain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Chinese team can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play/have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very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tf61.jpg" descr="id:2147491464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5646" y="4581128"/>
            <a:ext cx="1584176" cy="179412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678" y="2146503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430910" y="3429000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07374" y="4588632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</a:t>
            </a:r>
            <a:endParaRPr lang="zh-CN" altLang="en-US" dirty="0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27089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的用法，由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的语法得出，应填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58485" y="398168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的用法，由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的语法得出，应填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8485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的用法，由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的语法得出，应填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0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在整理班级相册。他们在聊什么呢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272" y="890678"/>
            <a:ext cx="3312368" cy="4514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r="84324"/>
          <a:stretch/>
        </p:blipFill>
        <p:spPr>
          <a:xfrm>
            <a:off x="1342678" y="1628800"/>
            <a:ext cx="1804283" cy="20039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l="32389" r="36465"/>
          <a:stretch/>
        </p:blipFill>
        <p:spPr>
          <a:xfrm>
            <a:off x="4166420" y="1628800"/>
            <a:ext cx="3584970" cy="20039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78729"/>
          <a:stretch/>
        </p:blipFill>
        <p:spPr>
          <a:xfrm>
            <a:off x="8111430" y="1628800"/>
            <a:ext cx="2448272" cy="20039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529"/>
          <a:stretch/>
        </p:blipFill>
        <p:spPr>
          <a:xfrm>
            <a:off x="2926854" y="4363676"/>
            <a:ext cx="3335975" cy="17660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/>
          <a:srcRect l="71114"/>
          <a:stretch/>
        </p:blipFill>
        <p:spPr>
          <a:xfrm>
            <a:off x="7319342" y="4365104"/>
            <a:ext cx="1872208" cy="176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109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jt22.jpg" descr="id:2147491520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1268760"/>
            <a:ext cx="10144744" cy="50237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37872" y="1292950"/>
            <a:ext cx="5293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No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8974901" y="1274478"/>
            <a:ext cx="10807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can’t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8491978" y="2204864"/>
            <a:ext cx="29145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can </a:t>
            </a:r>
            <a:r>
              <a:rPr lang="en-US" altLang="zh-CN" sz="2200" dirty="0" smtClean="0"/>
              <a:t>   play    ping-pong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9354038" y="2938948"/>
            <a:ext cx="797013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can’t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70371" y="4311568"/>
            <a:ext cx="18165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 Can </a:t>
            </a:r>
            <a:r>
              <a:rPr lang="en-US" altLang="zh-CN" sz="2200" dirty="0" smtClean="0"/>
              <a:t>      he</a:t>
            </a:r>
            <a:r>
              <a:rPr lang="zh-CN" altLang="zh-CN" sz="2200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043444" y="5742492"/>
            <a:ext cx="6703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sing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098294" y="5207585"/>
            <a:ext cx="797013" cy="539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 smtClean="0">
                <a:cs typeface="Times New Roman" panose="02020603050405020304" pitchFamily="18" charset="0"/>
              </a:rPr>
              <a:t>can’t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861021" y="5317501"/>
            <a:ext cx="5293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>
                <a:cs typeface="Times New Roman" panose="02020603050405020304" pitchFamily="18" charset="0"/>
              </a:rPr>
              <a:t>No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215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2" grpId="0"/>
      <p:bldP spid="14" grpId="0"/>
      <p:bldP spid="16" grpId="0"/>
      <p:bldP spid="1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572</Words>
  <Application>Microsoft Office PowerPoint</Application>
  <PresentationFormat>自定义</PresentationFormat>
  <Paragraphs>90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361</cp:revision>
  <dcterms:created xsi:type="dcterms:W3CDTF">2020-11-06T05:24:00Z</dcterms:created>
  <dcterms:modified xsi:type="dcterms:W3CDTF">2025-06-23T07:55:52Z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